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257" r:id="rId3"/>
    <p:sldId id="264" r:id="rId4"/>
    <p:sldId id="265" r:id="rId5"/>
    <p:sldId id="259" r:id="rId6"/>
    <p:sldId id="261" r:id="rId7"/>
    <p:sldId id="266" r:id="rId8"/>
    <p:sldId id="260" r:id="rId9"/>
    <p:sldId id="267" r:id="rId10"/>
    <p:sldId id="269" r:id="rId11"/>
    <p:sldId id="268" r:id="rId12"/>
    <p:sldId id="262" r:id="rId13"/>
    <p:sldId id="270" r:id="rId14"/>
    <p:sldId id="271" r:id="rId15"/>
    <p:sldId id="272" r:id="rId16"/>
    <p:sldId id="263" r:id="rId17"/>
    <p:sldId id="275" r:id="rId18"/>
    <p:sldId id="276" r:id="rId19"/>
    <p:sldId id="277" r:id="rId20"/>
    <p:sldId id="258" r:id="rId21"/>
    <p:sldId id="273" r:id="rId22"/>
    <p:sldId id="274" r:id="rId23"/>
    <p:sldId id="278" r:id="rId24"/>
    <p:sldId id="279" r:id="rId25"/>
    <p:sldId id="280" r:id="rId26"/>
    <p:sldId id="281" r:id="rId27"/>
    <p:sldId id="291" r:id="rId28"/>
    <p:sldId id="282" r:id="rId29"/>
    <p:sldId id="283" r:id="rId30"/>
    <p:sldId id="284" r:id="rId31"/>
    <p:sldId id="290" r:id="rId32"/>
    <p:sldId id="285" r:id="rId33"/>
    <p:sldId id="286" r:id="rId34"/>
    <p:sldId id="287" r:id="rId35"/>
    <p:sldId id="289" r:id="rId36"/>
    <p:sldId id="288" r:id="rId37"/>
    <p:sldId id="292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99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330" autoAdjust="0"/>
    <p:restoredTop sz="94660"/>
  </p:normalViewPr>
  <p:slideViewPr>
    <p:cSldViewPr snapToGrid="0">
      <p:cViewPr varScale="1">
        <p:scale>
          <a:sx n="93" d="100"/>
          <a:sy n="93" d="100"/>
        </p:scale>
        <p:origin x="198" y="9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2" name="Freeform 11"/>
          <p:cNvSpPr/>
          <p:nvPr/>
        </p:nvSpPr>
        <p:spPr>
          <a:xfrm>
            <a:off x="-15875" y="0"/>
            <a:ext cx="11683810" cy="6588125"/>
          </a:xfrm>
          <a:custGeom>
            <a:avLst/>
            <a:gdLst/>
            <a:ahLst/>
            <a:cxnLst/>
            <a:rect l="l" t="t" r="r" b="b"/>
            <a:pathLst>
              <a:path w="11683810" h="6588125">
                <a:moveTo>
                  <a:pt x="0" y="0"/>
                </a:moveTo>
                <a:lnTo>
                  <a:pt x="11318691" y="0"/>
                </a:lnTo>
                <a:lnTo>
                  <a:pt x="11683810" y="5976938"/>
                </a:lnTo>
                <a:lnTo>
                  <a:pt x="15875" y="6588125"/>
                </a:lnTo>
                <a:cubicBezTo>
                  <a:pt x="10583" y="4386792"/>
                  <a:pt x="5292" y="2185458"/>
                  <a:pt x="0" y="0"/>
                </a:cubicBezTo>
                <a:close/>
              </a:path>
            </a:pathLst>
          </a:custGeom>
          <a:ln>
            <a:noFill/>
          </a:ln>
          <a:effectLst>
            <a:outerShdw blurRad="101600" dist="152400" dir="438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Freeform 13"/>
          <p:cNvSpPr/>
          <p:nvPr/>
        </p:nvSpPr>
        <p:spPr>
          <a:xfrm>
            <a:off x="0" y="4282257"/>
            <a:ext cx="11329257" cy="2028845"/>
          </a:xfrm>
          <a:custGeom>
            <a:avLst/>
            <a:gdLst/>
            <a:ahLst/>
            <a:cxnLst/>
            <a:rect l="l" t="t" r="r" b="b"/>
            <a:pathLst>
              <a:path w="11329257" h="2028845">
                <a:moveTo>
                  <a:pt x="0" y="588520"/>
                </a:moveTo>
                <a:lnTo>
                  <a:pt x="11244075" y="0"/>
                </a:lnTo>
                <a:lnTo>
                  <a:pt x="11329257" y="1424838"/>
                </a:lnTo>
                <a:lnTo>
                  <a:pt x="0" y="2028845"/>
                </a:lnTo>
                <a:lnTo>
                  <a:pt x="0" y="58852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Freeform 25"/>
          <p:cNvSpPr/>
          <p:nvPr/>
        </p:nvSpPr>
        <p:spPr>
          <a:xfrm>
            <a:off x="0" y="0"/>
            <a:ext cx="8719579" cy="456877"/>
          </a:xfrm>
          <a:custGeom>
            <a:avLst/>
            <a:gdLst/>
            <a:ahLst/>
            <a:cxnLst/>
            <a:rect l="l" t="t" r="r" b="b"/>
            <a:pathLst>
              <a:path w="8719579" h="456877">
                <a:moveTo>
                  <a:pt x="0" y="0"/>
                </a:moveTo>
                <a:lnTo>
                  <a:pt x="8719579" y="0"/>
                </a:lnTo>
                <a:lnTo>
                  <a:pt x="0" y="45687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Freeform 14"/>
          <p:cNvSpPr/>
          <p:nvPr/>
        </p:nvSpPr>
        <p:spPr>
          <a:xfrm rot="21420000">
            <a:off x="-161800" y="293317"/>
            <a:ext cx="11367116" cy="5751804"/>
          </a:xfrm>
          <a:custGeom>
            <a:avLst/>
            <a:gdLst/>
            <a:ahLst/>
            <a:cxnLst/>
            <a:rect l="l" t="t" r="r" b="b"/>
            <a:pathLst>
              <a:path w="11367116" h="5751804">
                <a:moveTo>
                  <a:pt x="11346705" y="0"/>
                </a:moveTo>
                <a:cubicBezTo>
                  <a:pt x="11353509" y="1915114"/>
                  <a:pt x="11360312" y="3830229"/>
                  <a:pt x="11367116" y="5745343"/>
                </a:cubicBezTo>
                <a:lnTo>
                  <a:pt x="0" y="5751804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21420000">
            <a:off x="891201" y="662656"/>
            <a:ext cx="9755187" cy="2766528"/>
          </a:xfrm>
        </p:spPr>
        <p:txBody>
          <a:bodyPr anchor="b">
            <a:normAutofit/>
          </a:bodyPr>
          <a:lstStyle>
            <a:lvl1pPr algn="r">
              <a:defRPr sz="8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21420000">
            <a:off x="983062" y="3505209"/>
            <a:ext cx="9755187" cy="550333"/>
          </a:xfrm>
        </p:spPr>
        <p:txBody>
          <a:bodyPr anchor="t">
            <a:noAutofit/>
          </a:bodyPr>
          <a:lstStyle>
            <a:lvl1pPr marL="0" indent="0" algn="r">
              <a:buNone/>
              <a:defRPr sz="28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21420000">
            <a:off x="4948541" y="4578463"/>
            <a:ext cx="6143653" cy="1163112"/>
          </a:xfrm>
        </p:spPr>
        <p:txBody>
          <a:bodyPr/>
          <a:lstStyle>
            <a:lvl1pPr algn="ctr">
              <a:defRPr sz="54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4ADCAE07-570B-4422-8CF6-AB59F9E02854}" type="datetimeFigureOut">
              <a:rPr lang="en-US" smtClean="0"/>
              <a:t>5/1/2015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21420000">
            <a:off x="-5560" y="4883024"/>
            <a:ext cx="4047239" cy="1195538"/>
          </a:xfrm>
        </p:spPr>
        <p:txBody>
          <a:bodyPr vert="horz" lIns="91440" tIns="45720" rIns="91440" bIns="45720" rtlCol="0" anchor="ctr"/>
          <a:lstStyle>
            <a:lvl1pPr algn="r">
              <a:defRPr lang="en-US" sz="5400" dirty="0"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21420000">
            <a:off x="9851758" y="3832648"/>
            <a:ext cx="907186" cy="498470"/>
          </a:xfrm>
        </p:spPr>
        <p:txBody>
          <a:bodyPr/>
          <a:lstStyle>
            <a:lvl1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96326392-0311-43C5-8C7D-83014DA30492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5" name="5-Point Star 24"/>
          <p:cNvSpPr/>
          <p:nvPr/>
        </p:nvSpPr>
        <p:spPr>
          <a:xfrm rot="21420000">
            <a:off x="4221385" y="5111356"/>
            <a:ext cx="515386" cy="515386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560775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5000">
        <p:wipe/>
      </p:transition>
    </mc:Choice>
    <mc:Fallback xmlns="">
      <p:transition spd="slow" advClick="0" advTm="5000">
        <p:wip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106333"/>
            <a:ext cx="10394708" cy="58884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5801" y="685799"/>
            <a:ext cx="10392513" cy="319490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80" y="4702923"/>
            <a:ext cx="10394728" cy="682472"/>
          </a:xfrm>
        </p:spPr>
        <p:txBody>
          <a:bodyPr anchor="t"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DCAE07-570B-4422-8CF6-AB59F9E02854}" type="datetimeFigureOut">
              <a:rPr lang="en-US" smtClean="0"/>
              <a:t>5/1/2015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26392-0311-43C5-8C7D-83014DA3049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7292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5000">
        <p:wipe/>
      </p:transition>
    </mc:Choice>
    <mc:Fallback xmlns="">
      <p:transition spd="slow" advClick="0" advTm="5000">
        <p:wip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902" cy="3194903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79" y="4106333"/>
            <a:ext cx="10394729" cy="127360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DCAE07-570B-4422-8CF6-AB59F9E02854}" type="datetimeFigureOut">
              <a:rPr lang="en-US" smtClean="0"/>
              <a:t>5/1/2015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26392-0311-43C5-8C7D-83014DA3049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9432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5000">
        <p:wipe/>
      </p:transition>
    </mc:Choice>
    <mc:Fallback xmlns="">
      <p:transition spd="slow" advClick="0" advTm="5000">
        <p:wip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732" y="685800"/>
            <a:ext cx="9525020" cy="2916704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550264" y="3610032"/>
            <a:ext cx="8667956" cy="377768"/>
          </a:xfrm>
        </p:spPr>
        <p:txBody>
          <a:bodyPr anchor="t">
            <a:normAutofit/>
          </a:bodyPr>
          <a:lstStyle>
            <a:lvl1pPr marL="0" indent="0" algn="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4106334"/>
            <a:ext cx="10396882" cy="126825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DCAE07-570B-4422-8CF6-AB59F9E02854}" type="datetimeFigureOut">
              <a:rPr lang="en-US" smtClean="0"/>
              <a:t>5/1/2015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26392-0311-43C5-8C7D-83014DA30492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685801" y="89262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473083" y="292282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693683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5000">
        <p:wipe/>
      </p:transition>
    </mc:Choice>
    <mc:Fallback xmlns="">
      <p:transition spd="slow" advClick="0" advTm="5000">
        <p:wip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723854"/>
            <a:ext cx="10394707" cy="2511835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4247468"/>
            <a:ext cx="10394707" cy="114064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DCAE07-570B-4422-8CF6-AB59F9E02854}" type="datetimeFigureOut">
              <a:rPr lang="en-US" smtClean="0"/>
              <a:t>5/1/2015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26392-0311-43C5-8C7D-83014DA3049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662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5000">
        <p:wipe/>
      </p:transition>
    </mc:Choice>
    <mc:Fallback xmlns="">
      <p:transition spd="slow" advClick="0" advTm="5000">
        <p:wip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802" y="685800"/>
            <a:ext cx="10394706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802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462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234621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70380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770380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DCAE07-570B-4422-8CF6-AB59F9E02854}" type="datetimeFigureOut">
              <a:rPr lang="en-US" smtClean="0"/>
              <a:t>5/1/2015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26392-0311-43C5-8C7D-83014DA3049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4549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5000">
        <p:wipe/>
      </p:transition>
    </mc:Choice>
    <mc:Fallback xmlns="">
      <p:transition spd="slow" advClick="0" advTm="5000">
        <p:wip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9184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5780" y="2063395"/>
            <a:ext cx="3310128" cy="1536725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91840" y="4389287"/>
            <a:ext cx="3310128" cy="98529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741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235999" y="2063395"/>
            <a:ext cx="3310128" cy="1535237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235999" y="4389286"/>
            <a:ext cx="3310128" cy="98530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68944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768819" y="2063394"/>
            <a:ext cx="3310128" cy="1537196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768819" y="4389284"/>
            <a:ext cx="3310128" cy="985302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DCAE07-570B-4422-8CF6-AB59F9E02854}" type="datetimeFigureOut">
              <a:rPr lang="en-US" smtClean="0"/>
              <a:t>5/1/2015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26392-0311-43C5-8C7D-83014DA3049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5763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5000">
        <p:wipe/>
      </p:transition>
    </mc:Choice>
    <mc:Fallback xmlns="">
      <p:transition spd="slow" advClick="0" advTm="5000">
        <p:wip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2063396"/>
            <a:ext cx="10394707" cy="3311190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DCAE07-570B-4422-8CF6-AB59F9E02854}" type="datetimeFigureOut">
              <a:rPr lang="en-US" smtClean="0"/>
              <a:t>5/1/2015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26392-0311-43C5-8C7D-83014DA3049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2270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5000">
        <p:wipe/>
      </p:transition>
    </mc:Choice>
    <mc:Fallback xmlns="">
      <p:transition spd="slow" advClick="0" advTm="5000">
        <p:wip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15862" y="685800"/>
            <a:ext cx="2264646" cy="4688785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685800"/>
            <a:ext cx="7904431" cy="4688785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DCAE07-570B-4422-8CF6-AB59F9E02854}" type="datetimeFigureOut">
              <a:rPr lang="en-US" smtClean="0"/>
              <a:t>5/1/2015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26392-0311-43C5-8C7D-83014DA3049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6122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5000">
        <p:wipe/>
      </p:transition>
    </mc:Choice>
    <mc:Fallback xmlns="">
      <p:transition spd="slow" advClick="0" advTm="5000">
        <p:wip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10394707" cy="331118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DCAE07-570B-4422-8CF6-AB59F9E02854}" type="datetimeFigureOut">
              <a:rPr lang="en-US" smtClean="0"/>
              <a:t>5/1/2015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26392-0311-43C5-8C7D-83014DA3049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6171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5000">
        <p:wipe/>
      </p:transition>
    </mc:Choice>
    <mc:Fallback xmlns="">
      <p:transition spd="slow" advClick="0" advTm="5000">
        <p:wip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3193487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3742267"/>
            <a:ext cx="10394707" cy="1639614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DCAE07-570B-4422-8CF6-AB59F9E02854}" type="datetimeFigureOut">
              <a:rPr lang="en-US" smtClean="0"/>
              <a:t>5/1/2015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26392-0311-43C5-8C7D-83014DA3049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9729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5000">
        <p:wipe/>
      </p:transition>
    </mc:Choice>
    <mc:Fallback xmlns="">
      <p:transition spd="slow" advClick="0" advTm="5000">
        <p:wip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814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5088714" cy="3311189"/>
          </a:xfrm>
        </p:spPr>
        <p:txBody>
          <a:bodyPr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5993971" y="2063396"/>
            <a:ext cx="5086538" cy="3311189"/>
          </a:xfrm>
        </p:spPr>
        <p:txBody>
          <a:bodyPr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DCAE07-570B-4422-8CF6-AB59F9E02854}" type="datetimeFigureOut">
              <a:rPr lang="en-US" smtClean="0"/>
              <a:t>5/1/2015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26392-0311-43C5-8C7D-83014DA3049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0476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5000">
        <p:wipe/>
      </p:transition>
    </mc:Choice>
    <mc:Fallback xmlns="">
      <p:transition spd="slow" advClick="0" advTm="5000">
        <p:wip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115814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8356" y="2063396"/>
            <a:ext cx="4856158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685802" y="2861733"/>
            <a:ext cx="5088712" cy="2512852"/>
          </a:xfrm>
        </p:spPr>
        <p:txBody>
          <a:bodyPr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8191" y="2063396"/>
            <a:ext cx="4864491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5993969" y="2861733"/>
            <a:ext cx="5088713" cy="2512852"/>
          </a:xfrm>
        </p:spPr>
        <p:txBody>
          <a:bodyPr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DCAE07-570B-4422-8CF6-AB59F9E02854}" type="datetimeFigureOut">
              <a:rPr lang="en-US" smtClean="0"/>
              <a:t>5/1/2015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26392-0311-43C5-8C7D-83014DA3049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195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5000">
        <p:wipe/>
      </p:transition>
    </mc:Choice>
    <mc:Fallback xmlns="">
      <p:transition spd="slow" advClick="0" advTm="5000">
        <p:wip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DCAE07-570B-4422-8CF6-AB59F9E02854}" type="datetimeFigureOut">
              <a:rPr lang="en-US" smtClean="0"/>
              <a:t>5/1/2015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26392-0311-43C5-8C7D-83014DA3049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665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5000">
        <p:wipe/>
      </p:transition>
    </mc:Choice>
    <mc:Fallback xmlns="">
      <p:transition spd="slow" advClick="0" advTm="5000">
        <p:wip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DCAE07-570B-4422-8CF6-AB59F9E02854}" type="datetimeFigureOut">
              <a:rPr lang="en-US" smtClean="0"/>
              <a:t>5/1/2015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26392-0311-43C5-8C7D-83014DA3049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6626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5000">
        <p:wipe/>
      </p:transition>
    </mc:Choice>
    <mc:Fallback xmlns="">
      <p:transition spd="slow" advClick="0" advTm="5000">
        <p:wip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3643" y="685800"/>
            <a:ext cx="4126860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46132" y="685800"/>
            <a:ext cx="6034375" cy="468878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3642" y="2709052"/>
            <a:ext cx="4126861" cy="2665533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DCAE07-570B-4422-8CF6-AB59F9E02854}" type="datetimeFigureOut">
              <a:rPr lang="en-US" smtClean="0"/>
              <a:t>5/1/2015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26392-0311-43C5-8C7D-83014DA3049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5618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5000">
        <p:wipe/>
      </p:transition>
    </mc:Choice>
    <mc:Fallback xmlns="">
      <p:transition spd="slow" advClick="0" advTm="5000">
        <p:wip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85800"/>
            <a:ext cx="6345302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82362" y="0"/>
            <a:ext cx="3598146" cy="507153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2709052"/>
            <a:ext cx="6345301" cy="2362481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DCAE07-570B-4422-8CF6-AB59F9E02854}" type="datetimeFigureOut">
              <a:rPr lang="en-US" smtClean="0"/>
              <a:t>5/1/2015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26392-0311-43C5-8C7D-83014DA3049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2640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5000">
        <p:wipe/>
      </p:transition>
    </mc:Choice>
    <mc:Fallback xmlns="">
      <p:transition spd="slow" advClick="0" advTm="5000">
        <p:wip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jp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-25397" y="0"/>
            <a:ext cx="12005350" cy="6644081"/>
            <a:chOff x="-25397" y="0"/>
            <a:chExt cx="12005350" cy="6644081"/>
          </a:xfrm>
        </p:grpSpPr>
        <p:sp useBgFill="1">
          <p:nvSpPr>
            <p:cNvPr id="11" name="Rectangle 10"/>
            <p:cNvSpPr/>
            <p:nvPr/>
          </p:nvSpPr>
          <p:spPr>
            <a:xfrm>
              <a:off x="1" y="0"/>
              <a:ext cx="11979952" cy="6644081"/>
            </a:xfrm>
            <a:prstGeom prst="rect">
              <a:avLst/>
            </a:prstGeom>
            <a:ln>
              <a:noFill/>
            </a:ln>
            <a:effectLst>
              <a:outerShdw blurRad="98425" dist="76200" dir="4380000" algn="tl" rotWithShape="0">
                <a:srgbClr val="000000">
                  <a:alpha val="68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-25397" y="0"/>
              <a:ext cx="11773291" cy="6419514"/>
            </a:xfrm>
            <a:custGeom>
              <a:avLst/>
              <a:gdLst/>
              <a:ahLst/>
              <a:cxnLst/>
              <a:rect l="l" t="t" r="r" b="b"/>
              <a:pathLst>
                <a:path w="11773291" h="6419514">
                  <a:moveTo>
                    <a:pt x="11750059" y="0"/>
                  </a:moveTo>
                  <a:lnTo>
                    <a:pt x="11773291" y="6419514"/>
                  </a:lnTo>
                  <a:lnTo>
                    <a:pt x="0" y="6411047"/>
                  </a:lnTo>
                </a:path>
              </a:pathLst>
            </a:custGeom>
            <a:ln w="82550">
              <a:solidFill>
                <a:schemeClr val="tx1">
                  <a:lumMod val="50000"/>
                  <a:lumOff val="50000"/>
                </a:schemeClr>
              </a:solidFill>
              <a:miter lim="800000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sp>
        <p:sp>
          <p:nvSpPr>
            <p:cNvPr id="13" name="Rectangle 12"/>
            <p:cNvSpPr/>
            <p:nvPr/>
          </p:nvSpPr>
          <p:spPr>
            <a:xfrm>
              <a:off x="1" y="5600215"/>
              <a:ext cx="11706512" cy="780581"/>
            </a:xfrm>
            <a:prstGeom prst="rect">
              <a:avLst/>
            </a:prstGeom>
            <a:gradFill flip="none" rotWithShape="1">
              <a:gsLst>
                <a:gs pos="34000">
                  <a:schemeClr val="accent1"/>
                </a:gs>
                <a:gs pos="100000">
                  <a:schemeClr val="accent1">
                    <a:lumMod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063396"/>
            <a:ext cx="10396883" cy="33111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4ADCAE07-570B-4422-8CF6-AB59F9E02854}" type="datetimeFigureOut">
              <a:rPr lang="en-US" smtClean="0"/>
              <a:t>5/1/2015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96326392-0311-43C5-8C7D-83014DA3049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60006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  <p:sldLayoutId id="2147483710" r:id="rId14"/>
    <p:sldLayoutId id="2147483711" r:id="rId15"/>
    <p:sldLayoutId id="2147483712" r:id="rId16"/>
    <p:sldLayoutId id="2147483713" r:id="rId17"/>
  </p:sldLayoutIdLst>
  <mc:AlternateContent xmlns:mc="http://schemas.openxmlformats.org/markup-compatibility/2006" xmlns:p14="http://schemas.microsoft.com/office/powerpoint/2010/main">
    <mc:Choice Requires="p14">
      <p:transition spd="slow" p14:dur="1250" advClick="0" advTm="5000">
        <p:wipe/>
      </p:transition>
    </mc:Choice>
    <mc:Fallback xmlns="">
      <p:transition spd="slow" advClick="0" advTm="5000">
        <p:wip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solidFill>
            <a:schemeClr val="accent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jpeg"/><Relationship Id="rId4" Type="http://schemas.openxmlformats.org/officeDocument/2006/relationships/image" Target="../media/image5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gif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21420000">
            <a:off x="-121182" y="925248"/>
            <a:ext cx="10810311" cy="2455133"/>
          </a:xfrm>
        </p:spPr>
        <p:txBody>
          <a:bodyPr>
            <a:normAutofit/>
          </a:bodyPr>
          <a:lstStyle/>
          <a:p>
            <a:r>
              <a:rPr lang="en-US" sz="6000" dirty="0" smtClean="0"/>
              <a:t>Student support services/TRiO graduation banquet</a:t>
            </a:r>
            <a:endParaRPr lang="en-US" sz="6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May 1, 2015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65593">
            <a:off x="3482481" y="2026362"/>
            <a:ext cx="1264305" cy="126430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850" y="2761331"/>
            <a:ext cx="3359150" cy="1800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3530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5000">
        <p:wipe/>
      </p:transition>
    </mc:Choice>
    <mc:Fallback xmlns="">
      <p:transition spd="slow" advClick="0" advTm="5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9574" y="86779"/>
            <a:ext cx="4060825" cy="541231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300" y="514014"/>
            <a:ext cx="5359399" cy="455784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743911" y="-335667"/>
            <a:ext cx="1015663" cy="7193667"/>
          </a:xfrm>
          <a:prstGeom prst="rect">
            <a:avLst/>
          </a:prstGeom>
          <a:noFill/>
        </p:spPr>
        <p:txBody>
          <a:bodyPr vert="vert" wrap="square" lIns="91440" tIns="45720" rIns="91440" bIns="45720">
            <a:spAutoFit/>
          </a:bodyPr>
          <a:lstStyle/>
          <a:p>
            <a:pPr algn="ctr"/>
            <a:r>
              <a:rPr lang="en-US" sz="5400" b="0" cap="none" spc="0" dirty="0" smtClean="0">
                <a:ln w="0"/>
                <a:solidFill>
                  <a:srgbClr val="FF99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roadway" panose="04040905080B02020502" pitchFamily="82" charset="0"/>
              </a:rPr>
              <a:t>Crafts!</a:t>
            </a:r>
            <a:endParaRPr lang="en-US" sz="5400" b="0" cap="none" spc="0" dirty="0">
              <a:ln w="0"/>
              <a:solidFill>
                <a:srgbClr val="FF99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roadway" panose="04040905080B020205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1964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5000">
        <p:wipe/>
      </p:transition>
    </mc:Choice>
    <mc:Fallback xmlns="">
      <p:transition spd="slow" advClick="0" advTm="5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850" y="241300"/>
            <a:ext cx="3600450" cy="51435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2249" y="241300"/>
            <a:ext cx="3600451" cy="51435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7649" y="241300"/>
            <a:ext cx="360045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5051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5000">
        <p:wipe/>
      </p:transition>
    </mc:Choice>
    <mc:Fallback xmlns="">
      <p:transition spd="slow" advClick="0" advTm="5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39700" y="215900"/>
            <a:ext cx="5333999" cy="1151965"/>
          </a:xfrm>
        </p:spPr>
        <p:txBody>
          <a:bodyPr/>
          <a:lstStyle/>
          <a:p>
            <a:r>
              <a:rPr lang="en-US" dirty="0" smtClean="0"/>
              <a:t>National Trio day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888999" y="943099"/>
            <a:ext cx="3835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latin typeface="CordiaUPC" panose="020B0304020202020204" pitchFamily="34" charset="-34"/>
                <a:cs typeface="CordiaUPC" panose="020B0304020202020204" pitchFamily="34" charset="-34"/>
              </a:rPr>
              <a:t>February 28, 2015</a:t>
            </a:r>
            <a:endParaRPr lang="en-US" sz="3600" b="1" dirty="0">
              <a:latin typeface="CordiaUPC" panose="020B0304020202020204" pitchFamily="34" charset="-34"/>
              <a:cs typeface="CordiaUPC" panose="020B0304020202020204" pitchFamily="34" charset="-34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096000" y="498024"/>
            <a:ext cx="50165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Segoe Script" panose="020B0504020000000003" pitchFamily="34" charset="0"/>
              </a:rPr>
              <a:t>Service &amp; Friendship</a:t>
            </a:r>
            <a:endParaRPr lang="en-US" sz="3200" b="1" dirty="0">
              <a:latin typeface="Segoe Script" panose="020B0504020000000003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8008" y="2316629"/>
            <a:ext cx="1993382" cy="1772771"/>
          </a:xfrm>
          <a:prstGeom prst="roundRect">
            <a:avLst>
              <a:gd name="adj" fmla="val 16667"/>
            </a:avLst>
          </a:prstGeom>
          <a:ln w="57150">
            <a:solidFill>
              <a:schemeClr val="tx1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668" b="14134"/>
          <a:stretch/>
        </p:blipFill>
        <p:spPr>
          <a:xfrm>
            <a:off x="177799" y="1767229"/>
            <a:ext cx="4343400" cy="352583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8199" y="1767229"/>
            <a:ext cx="4330701" cy="3525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972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5000">
        <p:wipe/>
      </p:transition>
    </mc:Choice>
    <mc:Fallback xmlns="">
      <p:transition spd="slow" advClick="0" advTm="5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300" y="152400"/>
            <a:ext cx="6146800" cy="53975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4723" y="152400"/>
            <a:ext cx="4568110" cy="3928854"/>
          </a:xfrm>
          <a:prstGeom prst="rect">
            <a:avLst/>
          </a:prstGeom>
        </p:spPr>
      </p:pic>
      <p:pic>
        <p:nvPicPr>
          <p:cNvPr id="3074" name="Picture 2" descr="https://www.iseusa.com/images/projectHelp/RMHC-logo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8732" y="4145943"/>
            <a:ext cx="3580091" cy="1369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5899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5000">
        <p:wipe/>
      </p:transition>
    </mc:Choice>
    <mc:Fallback xmlns="">
      <p:transition spd="slow" advClick="0" advTm="5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0" y="127000"/>
            <a:ext cx="6748318" cy="5334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00" t="2778" r="29028" b="11481"/>
          <a:stretch/>
        </p:blipFill>
        <p:spPr>
          <a:xfrm>
            <a:off x="7099300" y="127000"/>
            <a:ext cx="4377468" cy="53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7997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5000">
        <p:wipe/>
      </p:transition>
    </mc:Choice>
    <mc:Fallback xmlns="">
      <p:transition spd="slow" advClick="0" advTm="5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3" t="22592" r="5694" b="20926"/>
          <a:stretch/>
        </p:blipFill>
        <p:spPr>
          <a:xfrm>
            <a:off x="152400" y="279400"/>
            <a:ext cx="11417300" cy="5092700"/>
          </a:xfrm>
          <a:prstGeom prst="rect">
            <a:avLst/>
          </a:prstGeom>
        </p:spPr>
      </p:pic>
      <p:pic>
        <p:nvPicPr>
          <p:cNvPr id="2052" name="Picture 4" descr="https://41.media.tumblr.com/c2791829b8fb87f0a42fe2f29d41c151/tumblr_mlkuimjIKL1ru1ggio1_500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7922" y="5211744"/>
            <a:ext cx="1646256" cy="1646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8082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5000">
        <p:wipe/>
      </p:transition>
    </mc:Choice>
    <mc:Fallback xmlns="">
      <p:transition spd="slow" advClick="0" advTm="5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cdn.mysitemyway.com/etc-mysitemyway/icons/legacy-previews/icons-256/3d-transparent-glass-icons-culture/022272-3d-transparent-glass-icon-culture-state-west-virgini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6122">
            <a:off x="8584367" y="-396084"/>
            <a:ext cx="3434806" cy="3434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67041"/>
            <a:ext cx="9278588" cy="609372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Student Leadership conference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 rot="20029405">
            <a:off x="8855024" y="1207735"/>
            <a:ext cx="21700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 Rounded MT Bold" panose="020F0704030504030204" pitchFamily="34" charset="0"/>
              </a:rPr>
              <a:t>West Virginia</a:t>
            </a:r>
          </a:p>
          <a:p>
            <a:pPr algn="ctr"/>
            <a:r>
              <a:rPr lang="en-US" dirty="0" smtClean="0">
                <a:latin typeface="Arial Rounded MT Bold" panose="020F0704030504030204" pitchFamily="34" charset="0"/>
              </a:rPr>
              <a:t>TRiO</a:t>
            </a:r>
            <a:endParaRPr lang="en-US" dirty="0">
              <a:latin typeface="Arial Rounded MT Bold" panose="020F070403050403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147407" y="3211551"/>
            <a:ext cx="33939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latin typeface="Bradley Hand ITC" panose="03070402050302030203" pitchFamily="66" charset="0"/>
              </a:rPr>
              <a:t>March 27</a:t>
            </a:r>
            <a:r>
              <a:rPr lang="en-US" sz="3600" b="1" dirty="0" smtClean="0">
                <a:latin typeface="Bradley Hand ITC" panose="03070402050302030203" pitchFamily="66" charset="0"/>
              </a:rPr>
              <a:t>, 2015</a:t>
            </a:r>
            <a:endParaRPr lang="en-US" sz="3600" b="1" dirty="0">
              <a:latin typeface="Bradley Hand ITC" panose="03070402050302030203" pitchFamily="66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78" b="2532"/>
          <a:stretch/>
        </p:blipFill>
        <p:spPr>
          <a:xfrm>
            <a:off x="1078787" y="876413"/>
            <a:ext cx="6762523" cy="4599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5972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5000">
        <p:wipe/>
      </p:transition>
    </mc:Choice>
    <mc:Fallback xmlns="">
      <p:transition spd="slow" advClick="0" advTm="5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8201" y="304800"/>
            <a:ext cx="5638800" cy="50038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492501" y="5638800"/>
            <a:ext cx="4318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chemeClr val="bg1"/>
                </a:solidFill>
                <a:latin typeface="Bodoni MT" panose="02070603080606020203" pitchFamily="18" charset="0"/>
              </a:rPr>
              <a:t>Leadership</a:t>
            </a:r>
            <a:endParaRPr lang="en-US" sz="4000" dirty="0">
              <a:solidFill>
                <a:schemeClr val="bg1"/>
              </a:solidFill>
              <a:latin typeface="Bodoni MT" panose="02070603080606020203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8" r="10516"/>
          <a:stretch/>
        </p:blipFill>
        <p:spPr>
          <a:xfrm>
            <a:off x="51370" y="304799"/>
            <a:ext cx="5671335" cy="5009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7825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5000">
        <p:wipe/>
      </p:transition>
    </mc:Choice>
    <mc:Fallback xmlns="">
      <p:transition spd="slow" advClick="0" advTm="5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76" r="14399" b="21204"/>
          <a:stretch/>
        </p:blipFill>
        <p:spPr>
          <a:xfrm>
            <a:off x="114299" y="203778"/>
            <a:ext cx="6407296" cy="525722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43" t="9584" r="27969" b="26875"/>
          <a:stretch/>
        </p:blipFill>
        <p:spPr>
          <a:xfrm>
            <a:off x="6688136" y="203778"/>
            <a:ext cx="4848225" cy="4811505"/>
          </a:xfrm>
          <a:prstGeom prst="rect">
            <a:avLst/>
          </a:prstGeom>
        </p:spPr>
      </p:pic>
      <p:pic>
        <p:nvPicPr>
          <p:cNvPr id="5126" name="Picture 6" descr="https://origin.ih.constantcontact.com/fs196/1102704766057/img/466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8135" y="4222134"/>
            <a:ext cx="4848225" cy="2042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0190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5000">
        <p:wipe/>
      </p:transition>
    </mc:Choice>
    <mc:Fallback xmlns="">
      <p:transition spd="slow" advClick="0" advTm="5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24" b="14102"/>
          <a:stretch/>
        </p:blipFill>
        <p:spPr>
          <a:xfrm>
            <a:off x="162971" y="215758"/>
            <a:ext cx="11453551" cy="533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3789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5000">
        <p:wipe/>
      </p:transition>
    </mc:Choice>
    <mc:Fallback xmlns="">
      <p:transition spd="slow" advClick="0" advTm="5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3625" y="114300"/>
            <a:ext cx="10396882" cy="1151965"/>
          </a:xfrm>
        </p:spPr>
        <p:txBody>
          <a:bodyPr/>
          <a:lstStyle/>
          <a:p>
            <a:pPr algn="ctr"/>
            <a:r>
              <a:rPr lang="en-US" dirty="0" smtClean="0"/>
              <a:t>Welcome back students!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57631">
            <a:off x="4925862" y="3960931"/>
            <a:ext cx="1912408" cy="1434306"/>
          </a:xfr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1735" y="1146643"/>
            <a:ext cx="3890998" cy="253841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625" y="1146643"/>
            <a:ext cx="2924175" cy="401852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6669" y="1146643"/>
            <a:ext cx="3009900" cy="401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96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5000">
        <p:wipe/>
      </p:transition>
    </mc:Choice>
    <mc:Fallback xmlns="">
      <p:transition spd="slow" advClick="0" advTm="5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0085" y="336838"/>
            <a:ext cx="4664749" cy="418436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0"/>
            <a:ext cx="4330700" cy="1151965"/>
          </a:xfrm>
        </p:spPr>
        <p:txBody>
          <a:bodyPr/>
          <a:lstStyle/>
          <a:p>
            <a:r>
              <a:rPr lang="en-US" dirty="0" smtClean="0"/>
              <a:t>Hello baby 2.0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031433">
            <a:off x="8362761" y="1284613"/>
            <a:ext cx="4511303" cy="338347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37697">
            <a:off x="4679697" y="4330733"/>
            <a:ext cx="1187704" cy="119370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6350393" y="4187071"/>
            <a:ext cx="1187704" cy="119370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62303" flipH="1">
            <a:off x="8021090" y="4330731"/>
            <a:ext cx="1187704" cy="119370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151965"/>
            <a:ext cx="4435207" cy="4237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2601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5000">
        <p:wipe/>
      </p:transition>
    </mc:Choice>
    <mc:Fallback xmlns="">
      <p:transition spd="slow" advClick="0" advTm="5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799" y="241300"/>
            <a:ext cx="5537201" cy="50927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199" y="508428"/>
            <a:ext cx="5786633" cy="4339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56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5000">
        <p:wipe/>
      </p:transition>
    </mc:Choice>
    <mc:Fallback xmlns="">
      <p:transition spd="slow" advClick="0" advTm="5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42811" y="703785"/>
            <a:ext cx="5859558" cy="2556686"/>
          </a:xfrm>
        </p:spPr>
        <p:txBody>
          <a:bodyPr>
            <a:noAutofit/>
          </a:bodyPr>
          <a:lstStyle/>
          <a:p>
            <a:r>
              <a:rPr lang="en-US" sz="5400" dirty="0" smtClean="0">
                <a:solidFill>
                  <a:srgbClr val="FF3399"/>
                </a:solidFill>
                <a:latin typeface="Segoe Script" panose="020B0504020000000003" pitchFamily="34" charset="0"/>
              </a:rPr>
              <a:t>Welcome</a:t>
            </a:r>
            <a:br>
              <a:rPr lang="en-US" sz="5400" dirty="0" smtClean="0">
                <a:solidFill>
                  <a:srgbClr val="FF3399"/>
                </a:solidFill>
                <a:latin typeface="Segoe Script" panose="020B0504020000000003" pitchFamily="34" charset="0"/>
              </a:rPr>
            </a:br>
            <a:r>
              <a:rPr lang="en-US" sz="5400" dirty="0" smtClean="0">
                <a:solidFill>
                  <a:srgbClr val="FF3399"/>
                </a:solidFill>
                <a:latin typeface="Segoe Script" panose="020B0504020000000003" pitchFamily="34" charset="0"/>
              </a:rPr>
              <a:t>Clementine Rose</a:t>
            </a:r>
            <a:endParaRPr lang="en-US" sz="5400" dirty="0">
              <a:solidFill>
                <a:srgbClr val="FF3399"/>
              </a:solidFill>
              <a:latin typeface="Segoe Script" panose="020B0504020000000003" pitchFamily="34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2"/>
          </p:nvPr>
        </p:nvSpPr>
        <p:spPr>
          <a:xfrm>
            <a:off x="1209160" y="3365500"/>
            <a:ext cx="4126861" cy="1748648"/>
          </a:xfrm>
        </p:spPr>
        <p:txBody>
          <a:bodyPr>
            <a:normAutofit/>
          </a:bodyPr>
          <a:lstStyle/>
          <a:p>
            <a:r>
              <a:rPr lang="en-US" sz="3200" dirty="0" smtClean="0">
                <a:latin typeface="Candara" panose="020E0502030303020204" pitchFamily="34" charset="0"/>
              </a:rPr>
              <a:t>Born April 24</a:t>
            </a:r>
            <a:r>
              <a:rPr lang="en-US" sz="3200" baseline="30000" dirty="0" smtClean="0">
                <a:latin typeface="Candara" panose="020E0502030303020204" pitchFamily="34" charset="0"/>
              </a:rPr>
              <a:t>th</a:t>
            </a:r>
            <a:r>
              <a:rPr lang="en-US" sz="3200" dirty="0" smtClean="0">
                <a:latin typeface="Candara" panose="020E0502030303020204" pitchFamily="34" charset="0"/>
              </a:rPr>
              <a:t> </a:t>
            </a:r>
          </a:p>
          <a:p>
            <a:r>
              <a:rPr lang="en-US" sz="3200" dirty="0" smtClean="0">
                <a:latin typeface="Candara" panose="020E0502030303020204" pitchFamily="34" charset="0"/>
              </a:rPr>
              <a:t>7 pounds, 15 ounces</a:t>
            </a:r>
            <a:endParaRPr lang="en-US" sz="3200" dirty="0">
              <a:latin typeface="Candara" panose="020E0502030303020204" pitchFamily="34" charset="0"/>
            </a:endParaRP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4552" y="364314"/>
            <a:ext cx="3757703" cy="5010271"/>
          </a:xfrm>
        </p:spPr>
      </p:pic>
      <p:pic>
        <p:nvPicPr>
          <p:cNvPr id="4098" name="Picture 2" descr="http://images.clipartpanda.com/pink-owl-clipart-rose-pink-owl-md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4929" y="3880359"/>
            <a:ext cx="1248531" cy="1494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2384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5000">
        <p:wipe/>
      </p:transition>
    </mc:Choice>
    <mc:Fallback xmlns="">
      <p:transition spd="slow" advClick="0" advTm="5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39934" y="380287"/>
            <a:ext cx="101219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These students were awarded scholarships to attend the WV TRIO Student Leadership Conference in Morgantown, March 26</a:t>
            </a:r>
            <a:r>
              <a:rPr lang="en-US" sz="3600" baseline="30000" dirty="0" smtClean="0"/>
              <a:t>th</a:t>
            </a:r>
            <a:r>
              <a:rPr lang="en-US" sz="3600" dirty="0" smtClean="0"/>
              <a:t>-27</a:t>
            </a:r>
            <a:r>
              <a:rPr lang="en-US" sz="3600" baseline="30000" dirty="0" smtClean="0"/>
              <a:t>th</a:t>
            </a:r>
            <a:r>
              <a:rPr lang="en-US" sz="3600" dirty="0" smtClean="0"/>
              <a:t>, 2015</a:t>
            </a:r>
            <a:endParaRPr lang="en-US" sz="3600" dirty="0"/>
          </a:p>
        </p:txBody>
      </p:sp>
      <p:sp>
        <p:nvSpPr>
          <p:cNvPr id="2" name="TextBox 1"/>
          <p:cNvSpPr txBox="1"/>
          <p:nvPr/>
        </p:nvSpPr>
        <p:spPr>
          <a:xfrm>
            <a:off x="708917" y="2229494"/>
            <a:ext cx="9770724" cy="2554545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Adam Cruz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Vicki Cooper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Shelby Bradford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Katelyn Keener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Kimberly Barr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Catherine Hefner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42481" y="4533106"/>
            <a:ext cx="979127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dirty="0" smtClean="0"/>
              <a:t>Thank you for representing the SSS program at the conference – we are proud of you!</a:t>
            </a:r>
            <a:endParaRPr lang="en-US" sz="3200" i="1" dirty="0"/>
          </a:p>
        </p:txBody>
      </p:sp>
    </p:spTree>
    <p:extLst>
      <p:ext uri="{BB962C8B-B14F-4D97-AF65-F5344CB8AC3E}">
        <p14:creationId xmlns:p14="http://schemas.microsoft.com/office/powerpoint/2010/main" val="4038825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5000">
        <p:wipe/>
      </p:transition>
    </mc:Choice>
    <mc:Fallback xmlns="">
      <p:transition spd="slow" advClick="0" advTm="5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52402" y="710912"/>
            <a:ext cx="5587999" cy="115196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Congrats to </a:t>
            </a:r>
            <a:r>
              <a:rPr lang="en-US" dirty="0" err="1" smtClean="0"/>
              <a:t>Marlenea</a:t>
            </a:r>
            <a:r>
              <a:rPr lang="en-US" dirty="0" smtClean="0"/>
              <a:t> Morgan 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30201" y="1922601"/>
            <a:ext cx="51308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Baskerville Old Face" panose="02020602080505020303" pitchFamily="18" charset="0"/>
                <a:ea typeface="BatangChe" panose="02030609000101010101" pitchFamily="49" charset="-127"/>
              </a:rPr>
              <a:t>This SSS alum interned with our office this year and will be graduating with a Master’s Degree in Public Administration this month!</a:t>
            </a:r>
            <a:endParaRPr lang="en-US" sz="4000" dirty="0">
              <a:latin typeface="Baskerville Old Face" panose="02020602080505020303" pitchFamily="18" charset="0"/>
              <a:ea typeface="BatangChe" panose="02030609000101010101" pitchFamily="49" charset="-127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73" t="-297" r="17878" b="297"/>
          <a:stretch/>
        </p:blipFill>
        <p:spPr>
          <a:xfrm>
            <a:off x="5638800" y="710912"/>
            <a:ext cx="5930899" cy="4381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9838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5000">
        <p:wipe/>
      </p:transition>
    </mc:Choice>
    <mc:Fallback xmlns="">
      <p:transition spd="slow" advClick="0" advTm="5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Congrats to our Resident assistants!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algn="ctr"/>
            <a:r>
              <a:rPr lang="en-US" sz="4000" dirty="0" err="1" smtClean="0">
                <a:latin typeface="BatangChe" panose="02030609000101010101" pitchFamily="49" charset="-127"/>
                <a:ea typeface="BatangChe" panose="02030609000101010101" pitchFamily="49" charset="-127"/>
              </a:rPr>
              <a:t>Jazzmine</a:t>
            </a:r>
            <a:r>
              <a:rPr lang="en-US" sz="4000" dirty="0" smtClean="0">
                <a:latin typeface="BatangChe" panose="02030609000101010101" pitchFamily="49" charset="-127"/>
                <a:ea typeface="BatangChe" panose="02030609000101010101" pitchFamily="49" charset="-127"/>
              </a:rPr>
              <a:t> </a:t>
            </a:r>
            <a:r>
              <a:rPr lang="en-US" sz="4000" dirty="0" err="1" smtClean="0">
                <a:latin typeface="BatangChe" panose="02030609000101010101" pitchFamily="49" charset="-127"/>
                <a:ea typeface="BatangChe" panose="02030609000101010101" pitchFamily="49" charset="-127"/>
              </a:rPr>
              <a:t>Frasure</a:t>
            </a:r>
            <a:endParaRPr lang="en-US" sz="4000" dirty="0" smtClean="0">
              <a:latin typeface="BatangChe" panose="02030609000101010101" pitchFamily="49" charset="-127"/>
              <a:ea typeface="BatangChe" panose="02030609000101010101" pitchFamily="49" charset="-127"/>
            </a:endParaRPr>
          </a:p>
          <a:p>
            <a:pPr algn="ctr"/>
            <a:r>
              <a:rPr lang="en-US" sz="4000" dirty="0" smtClean="0">
                <a:latin typeface="BatangChe" panose="02030609000101010101" pitchFamily="49" charset="-127"/>
                <a:ea typeface="BatangChe" panose="02030609000101010101" pitchFamily="49" charset="-127"/>
              </a:rPr>
              <a:t>Gary </a:t>
            </a:r>
            <a:r>
              <a:rPr lang="en-US" sz="4000" dirty="0" smtClean="0">
                <a:latin typeface="BatangChe" panose="02030609000101010101" pitchFamily="49" charset="-127"/>
                <a:ea typeface="BatangChe" panose="02030609000101010101" pitchFamily="49" charset="-127"/>
              </a:rPr>
              <a:t>Murray</a:t>
            </a:r>
            <a:endParaRPr lang="en-US" sz="4000" dirty="0" smtClean="0">
              <a:latin typeface="BatangChe" panose="02030609000101010101" pitchFamily="49" charset="-127"/>
              <a:ea typeface="BatangChe" panose="02030609000101010101" pitchFamily="49" charset="-127"/>
            </a:endParaRPr>
          </a:p>
          <a:p>
            <a:pPr algn="ctr"/>
            <a:r>
              <a:rPr lang="en-US" sz="4000" dirty="0" smtClean="0">
                <a:latin typeface="BatangChe" panose="02030609000101010101" pitchFamily="49" charset="-127"/>
                <a:ea typeface="BatangChe" panose="02030609000101010101" pitchFamily="49" charset="-127"/>
              </a:rPr>
              <a:t>Kaleb Ellison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648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5000">
        <p:wipe/>
      </p:transition>
    </mc:Choice>
    <mc:Fallback xmlns="">
      <p:transition spd="slow" advClick="0" advTm="5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1003300"/>
            <a:ext cx="10396882" cy="1151965"/>
          </a:xfrm>
        </p:spPr>
        <p:txBody>
          <a:bodyPr/>
          <a:lstStyle/>
          <a:p>
            <a:r>
              <a:rPr lang="en-US" dirty="0" smtClean="0"/>
              <a:t>Congrats to Edwin </a:t>
            </a:r>
            <a:r>
              <a:rPr lang="en-US" dirty="0" err="1" smtClean="0"/>
              <a:t>velasquez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1397000" y="1714500"/>
            <a:ext cx="9962907" cy="307588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000" dirty="0" smtClean="0">
                <a:latin typeface="BatangChe" panose="02030609000101010101" pitchFamily="49" charset="-127"/>
                <a:ea typeface="BatangChe" panose="02030609000101010101" pitchFamily="49" charset="-127"/>
              </a:rPr>
              <a:t>For Starting the society of Hispanic professional engineers (SHPE)</a:t>
            </a:r>
            <a:endParaRPr lang="en-US" sz="4000" dirty="0">
              <a:latin typeface="BatangChe" panose="02030609000101010101" pitchFamily="49" charset="-127"/>
              <a:ea typeface="BatangChe" panose="02030609000101010101" pitchFamily="49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122810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5000">
        <p:wipe/>
      </p:transition>
    </mc:Choice>
    <mc:Fallback xmlns="">
      <p:transition spd="slow" advClick="0" advTm="5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1" y="368300"/>
            <a:ext cx="10396882" cy="115196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Founding members of SSS student ambassadors </a:t>
            </a:r>
            <a:endParaRPr lang="en-US" dirty="0"/>
          </a:p>
        </p:txBody>
      </p:sp>
      <p:pic>
        <p:nvPicPr>
          <p:cNvPr id="4" name="Picture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21337" y="1231582"/>
            <a:ext cx="5499446" cy="411511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05742" y="1520265"/>
            <a:ext cx="5816600" cy="4524315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pPr marL="571500" indent="-57150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3200" dirty="0"/>
              <a:t>Adam </a:t>
            </a:r>
            <a:r>
              <a:rPr lang="en-US" sz="3200" dirty="0" smtClean="0"/>
              <a:t>James</a:t>
            </a:r>
          </a:p>
          <a:p>
            <a:pPr marL="571500" indent="-57150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3200" dirty="0" smtClean="0"/>
              <a:t>Nathan </a:t>
            </a:r>
            <a:r>
              <a:rPr lang="en-US" sz="3200" dirty="0" err="1" smtClean="0"/>
              <a:t>Hamons</a:t>
            </a:r>
            <a:endParaRPr lang="en-US" sz="3200" dirty="0" smtClean="0"/>
          </a:p>
          <a:p>
            <a:pPr marL="571500" indent="-57150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3200" dirty="0" smtClean="0"/>
              <a:t>Vicki Cooper</a:t>
            </a:r>
          </a:p>
          <a:p>
            <a:pPr marL="571500" indent="-57150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3200" dirty="0" smtClean="0"/>
              <a:t>Ethan Marshall</a:t>
            </a:r>
          </a:p>
          <a:p>
            <a:pPr marL="571500" indent="-57150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3200" dirty="0" err="1" smtClean="0"/>
              <a:t>Marlenea</a:t>
            </a:r>
            <a:r>
              <a:rPr lang="en-US" sz="3200" dirty="0" smtClean="0"/>
              <a:t> Morgan</a:t>
            </a:r>
          </a:p>
          <a:p>
            <a:pPr marL="571500" indent="-571500">
              <a:buClr>
                <a:schemeClr val="accent1"/>
              </a:buClr>
              <a:buFont typeface="Arial" panose="020B0604020202020204" pitchFamily="34" charset="0"/>
              <a:buChar char="•"/>
            </a:pPr>
            <a:endParaRPr lang="en-US" sz="3200" dirty="0" smtClean="0"/>
          </a:p>
          <a:p>
            <a:pPr marL="571500" indent="-57150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3200" dirty="0" smtClean="0"/>
              <a:t>Brittany </a:t>
            </a:r>
            <a:r>
              <a:rPr lang="en-US" sz="3200" dirty="0" err="1" smtClean="0"/>
              <a:t>Lockner</a:t>
            </a:r>
            <a:endParaRPr lang="en-US" sz="3200" dirty="0"/>
          </a:p>
          <a:p>
            <a:pPr marL="571500" indent="-57150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3200" dirty="0" smtClean="0"/>
              <a:t>Jessica </a:t>
            </a:r>
            <a:r>
              <a:rPr lang="en-US" sz="3200" dirty="0" err="1" smtClean="0"/>
              <a:t>Soffee</a:t>
            </a:r>
            <a:endParaRPr lang="en-US" sz="3200" dirty="0" smtClean="0"/>
          </a:p>
          <a:p>
            <a:pPr marL="571500" indent="-57150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3200" dirty="0" smtClean="0"/>
              <a:t>Adam </a:t>
            </a:r>
            <a:r>
              <a:rPr lang="en-US" sz="3200" dirty="0"/>
              <a:t>Cruz</a:t>
            </a:r>
          </a:p>
        </p:txBody>
      </p:sp>
    </p:spTree>
    <p:extLst>
      <p:ext uri="{BB962C8B-B14F-4D97-AF65-F5344CB8AC3E}">
        <p14:creationId xmlns:p14="http://schemas.microsoft.com/office/powerpoint/2010/main" val="2937704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5000">
        <p:wipe/>
      </p:transition>
    </mc:Choice>
    <mc:Fallback xmlns="">
      <p:transition spd="slow" advClick="0" advTm="5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49300"/>
            <a:ext cx="6413499" cy="2023783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Congratulations to </a:t>
            </a:r>
            <a:r>
              <a:rPr lang="en-US" dirty="0" smtClean="0"/>
              <a:t>the 2014-15 </a:t>
            </a:r>
            <a:r>
              <a:rPr lang="en-US" dirty="0" err="1" smtClean="0"/>
              <a:t>SMyth</a:t>
            </a:r>
            <a:r>
              <a:rPr lang="en-US" dirty="0" smtClean="0"/>
              <a:t> family scholars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9483" y="749300"/>
            <a:ext cx="5638800" cy="42291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15901" y="3039408"/>
            <a:ext cx="483869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4000" dirty="0" smtClean="0">
                <a:latin typeface="BatangChe" panose="02030609000101010101" pitchFamily="49" charset="-127"/>
                <a:ea typeface="BatangChe" panose="02030609000101010101" pitchFamily="49" charset="-127"/>
              </a:rPr>
              <a:t>Megan </a:t>
            </a:r>
            <a:r>
              <a:rPr lang="en-US" sz="4000" dirty="0" err="1" smtClean="0">
                <a:latin typeface="BatangChe" panose="02030609000101010101" pitchFamily="49" charset="-127"/>
                <a:ea typeface="BatangChe" panose="02030609000101010101" pitchFamily="49" charset="-127"/>
              </a:rPr>
              <a:t>Tenney</a:t>
            </a:r>
            <a:endParaRPr lang="en-US" sz="4000" dirty="0" smtClean="0">
              <a:latin typeface="BatangChe" panose="02030609000101010101" pitchFamily="49" charset="-127"/>
              <a:ea typeface="BatangChe" panose="02030609000101010101" pitchFamily="49" charset="-127"/>
            </a:endParaRPr>
          </a:p>
          <a:p>
            <a:pPr marL="571500" indent="-57150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4000" dirty="0" smtClean="0">
                <a:latin typeface="BatangChe" panose="02030609000101010101" pitchFamily="49" charset="-127"/>
                <a:ea typeface="BatangChe" panose="02030609000101010101" pitchFamily="49" charset="-127"/>
              </a:rPr>
              <a:t>Edwin Velasquez</a:t>
            </a:r>
          </a:p>
          <a:p>
            <a:pPr marL="571500" indent="-57150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4000" dirty="0" smtClean="0">
                <a:latin typeface="BatangChe" panose="02030609000101010101" pitchFamily="49" charset="-127"/>
                <a:ea typeface="BatangChe" panose="02030609000101010101" pitchFamily="49" charset="-127"/>
              </a:rPr>
              <a:t>Jessica </a:t>
            </a:r>
            <a:r>
              <a:rPr lang="en-US" sz="4000" dirty="0" err="1" smtClean="0">
                <a:latin typeface="BatangChe" panose="02030609000101010101" pitchFamily="49" charset="-127"/>
                <a:ea typeface="BatangChe" panose="02030609000101010101" pitchFamily="49" charset="-127"/>
              </a:rPr>
              <a:t>Soffee</a:t>
            </a:r>
            <a:endParaRPr lang="en-US" sz="4000" dirty="0">
              <a:latin typeface="BatangChe" panose="02030609000101010101" pitchFamily="49" charset="-127"/>
              <a:ea typeface="BatangChe" panose="02030609000101010101" pitchFamily="49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438176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5000">
        <p:wipe/>
      </p:transition>
    </mc:Choice>
    <mc:Fallback xmlns="">
      <p:transition spd="slow" advClick="0" advTm="5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7403" y="558800"/>
            <a:ext cx="10731499" cy="1151965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Congratulations to </a:t>
            </a:r>
            <a:r>
              <a:rPr lang="en-US" dirty="0" smtClean="0"/>
              <a:t>the </a:t>
            </a:r>
            <a:br>
              <a:rPr lang="en-US" dirty="0" smtClean="0"/>
            </a:br>
            <a:r>
              <a:rPr lang="en-US" dirty="0" smtClean="0"/>
              <a:t>2014-15 </a:t>
            </a:r>
            <a:r>
              <a:rPr lang="en-US" dirty="0" err="1" smtClean="0"/>
              <a:t>Suder</a:t>
            </a:r>
            <a:r>
              <a:rPr lang="en-US" dirty="0" smtClean="0"/>
              <a:t> scholars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 numCol="2">
            <a:normAutofit fontScale="85000" lnSpcReduction="20000"/>
          </a:bodyPr>
          <a:lstStyle/>
          <a:p>
            <a:pPr algn="ctr"/>
            <a:r>
              <a:rPr lang="en-US" sz="4000" dirty="0" smtClean="0">
                <a:latin typeface="BatangChe" panose="02030609000101010101" pitchFamily="49" charset="-127"/>
                <a:ea typeface="BatangChe" panose="02030609000101010101" pitchFamily="49" charset="-127"/>
              </a:rPr>
              <a:t>Taylor Coleman </a:t>
            </a:r>
          </a:p>
          <a:p>
            <a:pPr algn="ctr"/>
            <a:r>
              <a:rPr lang="en-US" sz="4000" dirty="0" smtClean="0">
                <a:latin typeface="BatangChe" panose="02030609000101010101" pitchFamily="49" charset="-127"/>
                <a:ea typeface="BatangChe" panose="02030609000101010101" pitchFamily="49" charset="-127"/>
              </a:rPr>
              <a:t>Jeanette </a:t>
            </a:r>
            <a:r>
              <a:rPr lang="en-US" sz="4000" dirty="0" err="1" smtClean="0">
                <a:latin typeface="BatangChe" panose="02030609000101010101" pitchFamily="49" charset="-127"/>
                <a:ea typeface="BatangChe" panose="02030609000101010101" pitchFamily="49" charset="-127"/>
              </a:rPr>
              <a:t>Rupar</a:t>
            </a:r>
            <a:endParaRPr lang="en-US" sz="4000" dirty="0" smtClean="0">
              <a:latin typeface="BatangChe" panose="02030609000101010101" pitchFamily="49" charset="-127"/>
              <a:ea typeface="BatangChe" panose="02030609000101010101" pitchFamily="49" charset="-127"/>
            </a:endParaRPr>
          </a:p>
          <a:p>
            <a:pPr algn="ctr"/>
            <a:r>
              <a:rPr lang="en-US" sz="4000" dirty="0" smtClean="0">
                <a:latin typeface="BatangChe" panose="02030609000101010101" pitchFamily="49" charset="-127"/>
                <a:ea typeface="BatangChe" panose="02030609000101010101" pitchFamily="49" charset="-127"/>
              </a:rPr>
              <a:t>David </a:t>
            </a:r>
            <a:r>
              <a:rPr lang="en-US" sz="4000" dirty="0" err="1" smtClean="0">
                <a:latin typeface="BatangChe" panose="02030609000101010101" pitchFamily="49" charset="-127"/>
                <a:ea typeface="BatangChe" panose="02030609000101010101" pitchFamily="49" charset="-127"/>
              </a:rPr>
              <a:t>Mersing</a:t>
            </a:r>
            <a:endParaRPr lang="en-US" sz="4000" dirty="0" smtClean="0">
              <a:latin typeface="BatangChe" panose="02030609000101010101" pitchFamily="49" charset="-127"/>
              <a:ea typeface="BatangChe" panose="02030609000101010101" pitchFamily="49" charset="-127"/>
            </a:endParaRPr>
          </a:p>
          <a:p>
            <a:pPr algn="ctr"/>
            <a:r>
              <a:rPr lang="en-US" sz="4000" dirty="0" smtClean="0">
                <a:latin typeface="BatangChe" panose="02030609000101010101" pitchFamily="49" charset="-127"/>
                <a:ea typeface="BatangChe" panose="02030609000101010101" pitchFamily="49" charset="-127"/>
              </a:rPr>
              <a:t>Myra dean</a:t>
            </a:r>
          </a:p>
          <a:p>
            <a:pPr algn="ctr"/>
            <a:endParaRPr lang="en-US" sz="4000" dirty="0">
              <a:latin typeface="BatangChe" panose="02030609000101010101" pitchFamily="49" charset="-127"/>
              <a:ea typeface="BatangChe" panose="02030609000101010101" pitchFamily="49" charset="-127"/>
            </a:endParaRPr>
          </a:p>
          <a:p>
            <a:pPr algn="ctr"/>
            <a:r>
              <a:rPr lang="en-US" sz="4000" dirty="0" smtClean="0">
                <a:latin typeface="BatangChe" panose="02030609000101010101" pitchFamily="49" charset="-127"/>
                <a:ea typeface="BatangChe" panose="02030609000101010101" pitchFamily="49" charset="-127"/>
              </a:rPr>
              <a:t>Bella </a:t>
            </a:r>
            <a:r>
              <a:rPr lang="en-US" sz="4000" dirty="0" err="1" smtClean="0">
                <a:latin typeface="BatangChe" panose="02030609000101010101" pitchFamily="49" charset="-127"/>
                <a:ea typeface="BatangChe" panose="02030609000101010101" pitchFamily="49" charset="-127"/>
              </a:rPr>
              <a:t>shi</a:t>
            </a:r>
            <a:endParaRPr lang="en-US" sz="4000" dirty="0" smtClean="0">
              <a:latin typeface="BatangChe" panose="02030609000101010101" pitchFamily="49" charset="-127"/>
              <a:ea typeface="BatangChe" panose="02030609000101010101" pitchFamily="49" charset="-127"/>
            </a:endParaRPr>
          </a:p>
          <a:p>
            <a:pPr algn="ctr"/>
            <a:r>
              <a:rPr lang="en-US" sz="4000" dirty="0" smtClean="0">
                <a:latin typeface="BatangChe" panose="02030609000101010101" pitchFamily="49" charset="-127"/>
                <a:ea typeface="BatangChe" panose="02030609000101010101" pitchFamily="49" charset="-127"/>
              </a:rPr>
              <a:t>Adam Cruz</a:t>
            </a:r>
          </a:p>
          <a:p>
            <a:pPr algn="ctr"/>
            <a:r>
              <a:rPr lang="en-US" sz="4000" dirty="0" smtClean="0">
                <a:latin typeface="BatangChe" panose="02030609000101010101" pitchFamily="49" charset="-127"/>
                <a:ea typeface="BatangChe" panose="02030609000101010101" pitchFamily="49" charset="-127"/>
              </a:rPr>
              <a:t>Josiah  Roach</a:t>
            </a:r>
          </a:p>
          <a:p>
            <a:pPr algn="ctr"/>
            <a:r>
              <a:rPr lang="en-US" sz="4000" dirty="0" smtClean="0">
                <a:latin typeface="BatangChe" panose="02030609000101010101" pitchFamily="49" charset="-127"/>
                <a:ea typeface="BatangChe" panose="02030609000101010101" pitchFamily="49" charset="-127"/>
              </a:rPr>
              <a:t>Oscar Lee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0057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5000">
        <p:wipe/>
      </p:transition>
    </mc:Choice>
    <mc:Fallback xmlns="">
      <p:transition spd="slow" advClick="0" advTm="5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300" y="1739900"/>
            <a:ext cx="4673600" cy="35052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1299" y="558800"/>
            <a:ext cx="5909733" cy="4432300"/>
          </a:xfrm>
          <a:prstGeom prst="rect">
            <a:avLst/>
          </a:prstGeom>
        </p:spPr>
      </p:pic>
      <p:pic>
        <p:nvPicPr>
          <p:cNvPr id="6146" name="Picture 2" descr="http://33.media.tumblr.com/3abca821c755776485f78d23d24952e1/tumblr_mhiffy2yG71rl0x0co1_500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3637" y="0"/>
            <a:ext cx="3082925" cy="1739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6707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5000">
        <p:wipe/>
      </p:transition>
    </mc:Choice>
    <mc:Fallback xmlns="">
      <p:transition spd="slow" advClick="0" advTm="5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2454" y="622301"/>
            <a:ext cx="5600699" cy="10033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Congratulations to Elizabeth dang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282453" y="1778000"/>
            <a:ext cx="5600699" cy="361949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000" dirty="0" smtClean="0">
                <a:latin typeface="BatangChe" panose="02030609000101010101" pitchFamily="49" charset="-127"/>
                <a:ea typeface="BatangChe" panose="02030609000101010101" pitchFamily="49" charset="-127"/>
              </a:rPr>
              <a:t>2014-15 </a:t>
            </a:r>
            <a:r>
              <a:rPr lang="en-US" sz="4000" dirty="0">
                <a:latin typeface="BatangChe" panose="02030609000101010101" pitchFamily="49" charset="-127"/>
                <a:ea typeface="BatangChe" panose="02030609000101010101" pitchFamily="49" charset="-127"/>
              </a:rPr>
              <a:t>Gilman </a:t>
            </a:r>
            <a:r>
              <a:rPr lang="en-US" sz="4000" dirty="0" smtClean="0">
                <a:latin typeface="BatangChe" panose="02030609000101010101" pitchFamily="49" charset="-127"/>
                <a:ea typeface="BatangChe" panose="02030609000101010101" pitchFamily="49" charset="-127"/>
              </a:rPr>
              <a:t>Scholar. Pictured on her 2014 Summer abroad trip to China. </a:t>
            </a:r>
            <a:endParaRPr lang="en-US" sz="4000" dirty="0">
              <a:latin typeface="BatangChe" panose="02030609000101010101" pitchFamily="49" charset="-127"/>
              <a:ea typeface="BatangChe" panose="02030609000101010101" pitchFamily="49" charset="-127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45" t="27593"/>
          <a:stretch/>
        </p:blipFill>
        <p:spPr>
          <a:xfrm>
            <a:off x="6946900" y="292100"/>
            <a:ext cx="3797300" cy="4965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6511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5000">
        <p:wipe/>
      </p:transition>
    </mc:Choice>
    <mc:Fallback xmlns="">
      <p:transition spd="slow" advClick="0" advTm="5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801" y="774700"/>
            <a:ext cx="5562599" cy="115196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Congratulations to Adam </a:t>
            </a:r>
            <a:r>
              <a:rPr lang="en-US" dirty="0" err="1" smtClean="0"/>
              <a:t>cruz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177801" y="2203097"/>
            <a:ext cx="5041471" cy="2707950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US" sz="4000" dirty="0" smtClean="0">
                <a:latin typeface="BatangChe" panose="02030609000101010101" pitchFamily="49" charset="-127"/>
                <a:ea typeface="BatangChe" panose="02030609000101010101" pitchFamily="49" charset="-127"/>
              </a:rPr>
              <a:t>2015 Anne </a:t>
            </a:r>
            <a:r>
              <a:rPr lang="en-US" sz="4000" dirty="0" smtClean="0">
                <a:latin typeface="BatangChe" panose="02030609000101010101" pitchFamily="49" charset="-127"/>
                <a:ea typeface="BatangChe" panose="02030609000101010101" pitchFamily="49" charset="-127"/>
              </a:rPr>
              <a:t>Crum </a:t>
            </a:r>
            <a:r>
              <a:rPr lang="en-US" sz="4000" dirty="0" smtClean="0">
                <a:latin typeface="BatangChe" panose="02030609000101010101" pitchFamily="49" charset="-127"/>
                <a:ea typeface="BatangChe" panose="02030609000101010101" pitchFamily="49" charset="-127"/>
              </a:rPr>
              <a:t>scholarship recipient at the WV Trio Student Leadership Conference</a:t>
            </a:r>
            <a:endParaRPr lang="en-US" sz="4000" dirty="0">
              <a:latin typeface="BatangChe" panose="02030609000101010101" pitchFamily="49" charset="-127"/>
              <a:ea typeface="BatangChe" panose="02030609000101010101" pitchFamily="49" charset="-127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73" r="30472"/>
          <a:stretch/>
        </p:blipFill>
        <p:spPr>
          <a:xfrm>
            <a:off x="6680200" y="317500"/>
            <a:ext cx="3924300" cy="5061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7102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5000">
        <p:wipe/>
      </p:transition>
    </mc:Choice>
    <mc:Fallback xmlns="">
      <p:transition spd="slow" advClick="0" advTm="5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759" y="765366"/>
            <a:ext cx="5120341" cy="1151965"/>
          </a:xfrm>
        </p:spPr>
        <p:txBody>
          <a:bodyPr/>
          <a:lstStyle/>
          <a:p>
            <a:r>
              <a:rPr lang="en-US" dirty="0" smtClean="0"/>
              <a:t>Taylor Coleman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708959" y="1917331"/>
            <a:ext cx="6072841" cy="163903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000" dirty="0" smtClean="0">
                <a:latin typeface="BatangChe" panose="02030609000101010101" pitchFamily="49" charset="-127"/>
                <a:ea typeface="BatangChe" panose="02030609000101010101" pitchFamily="49" charset="-127"/>
              </a:rPr>
              <a:t>E-weekly trivia contest winner</a:t>
            </a:r>
            <a:endParaRPr lang="en-US" sz="4000" dirty="0">
              <a:latin typeface="BatangChe" panose="02030609000101010101" pitchFamily="49" charset="-127"/>
              <a:ea typeface="BatangChe" panose="02030609000101010101" pitchFamily="49" charset="-127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5050" y="254000"/>
            <a:ext cx="3724275" cy="4965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7682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5000">
        <p:wipe/>
      </p:transition>
    </mc:Choice>
    <mc:Fallback xmlns="">
      <p:transition spd="slow" advClick="0" advTm="5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8301" y="444500"/>
            <a:ext cx="10396882" cy="115196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Congratulations </a:t>
            </a:r>
            <a:r>
              <a:rPr lang="en-US" dirty="0" smtClean="0"/>
              <a:t>to the winners </a:t>
            </a:r>
            <a:r>
              <a:rPr lang="en-US" dirty="0" smtClean="0"/>
              <a:t>of the social media challenge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368301" y="2210716"/>
            <a:ext cx="4457699" cy="2870200"/>
          </a:xfrm>
        </p:spPr>
        <p:txBody>
          <a:bodyPr>
            <a:normAutofit fontScale="92500" lnSpcReduction="10000"/>
          </a:bodyPr>
          <a:lstStyle/>
          <a:p>
            <a:r>
              <a:rPr lang="en-US" sz="4000" dirty="0" smtClean="0">
                <a:latin typeface="BatangChe" panose="02030609000101010101" pitchFamily="49" charset="-127"/>
                <a:ea typeface="BatangChe" panose="02030609000101010101" pitchFamily="49" charset="-127"/>
              </a:rPr>
              <a:t>Adam </a:t>
            </a:r>
            <a:r>
              <a:rPr lang="en-US" sz="4000" dirty="0" err="1" smtClean="0">
                <a:latin typeface="BatangChe" panose="02030609000101010101" pitchFamily="49" charset="-127"/>
                <a:ea typeface="BatangChe" panose="02030609000101010101" pitchFamily="49" charset="-127"/>
              </a:rPr>
              <a:t>cruz</a:t>
            </a:r>
            <a:r>
              <a:rPr lang="en-US" sz="4000" dirty="0">
                <a:latin typeface="BatangChe" panose="02030609000101010101" pitchFamily="49" charset="-127"/>
                <a:ea typeface="BatangChe" panose="02030609000101010101" pitchFamily="49" charset="-127"/>
              </a:rPr>
              <a:t> </a:t>
            </a:r>
            <a:r>
              <a:rPr lang="en-US" sz="4000" dirty="0" smtClean="0">
                <a:latin typeface="BatangChe" panose="02030609000101010101" pitchFamily="49" charset="-127"/>
                <a:ea typeface="BatangChe" panose="02030609000101010101" pitchFamily="49" charset="-127"/>
              </a:rPr>
              <a:t>(winner)</a:t>
            </a:r>
          </a:p>
          <a:p>
            <a:r>
              <a:rPr lang="en-US" sz="4000" dirty="0" smtClean="0">
                <a:latin typeface="BatangChe" panose="02030609000101010101" pitchFamily="49" charset="-127"/>
                <a:ea typeface="BatangChe" panose="02030609000101010101" pitchFamily="49" charset="-127"/>
              </a:rPr>
              <a:t>Bella </a:t>
            </a:r>
            <a:r>
              <a:rPr lang="en-US" sz="4000" dirty="0" err="1" smtClean="0">
                <a:latin typeface="BatangChe" panose="02030609000101010101" pitchFamily="49" charset="-127"/>
                <a:ea typeface="BatangChe" panose="02030609000101010101" pitchFamily="49" charset="-127"/>
              </a:rPr>
              <a:t>shi</a:t>
            </a:r>
            <a:r>
              <a:rPr lang="en-US" sz="4000" dirty="0" smtClean="0">
                <a:latin typeface="BatangChe" panose="02030609000101010101" pitchFamily="49" charset="-127"/>
                <a:ea typeface="BatangChe" panose="02030609000101010101" pitchFamily="49" charset="-127"/>
              </a:rPr>
              <a:t> </a:t>
            </a:r>
            <a:endParaRPr lang="en-US" sz="4000" dirty="0" smtClean="0">
              <a:latin typeface="BatangChe" panose="02030609000101010101" pitchFamily="49" charset="-127"/>
              <a:ea typeface="BatangChe" panose="02030609000101010101" pitchFamily="49" charset="-127"/>
            </a:endParaRPr>
          </a:p>
          <a:p>
            <a:pPr marL="0" indent="0">
              <a:buNone/>
            </a:pPr>
            <a:r>
              <a:rPr lang="en-US" sz="4000" dirty="0">
                <a:latin typeface="BatangChe" panose="02030609000101010101" pitchFamily="49" charset="-127"/>
                <a:ea typeface="BatangChe" panose="02030609000101010101" pitchFamily="49" charset="-127"/>
              </a:rPr>
              <a:t> </a:t>
            </a:r>
            <a:r>
              <a:rPr lang="en-US" sz="4000" dirty="0" smtClean="0">
                <a:latin typeface="BatangChe" panose="02030609000101010101" pitchFamily="49" charset="-127"/>
                <a:ea typeface="BatangChe" panose="02030609000101010101" pitchFamily="49" charset="-127"/>
              </a:rPr>
              <a:t>(</a:t>
            </a:r>
            <a:r>
              <a:rPr lang="en-US" sz="4000" dirty="0" smtClean="0">
                <a:latin typeface="BatangChe" panose="02030609000101010101" pitchFamily="49" charset="-127"/>
                <a:ea typeface="BatangChe" panose="02030609000101010101" pitchFamily="49" charset="-127"/>
              </a:rPr>
              <a:t>2</a:t>
            </a:r>
            <a:r>
              <a:rPr lang="en-US" sz="4000" baseline="30000" dirty="0" smtClean="0">
                <a:latin typeface="BatangChe" panose="02030609000101010101" pitchFamily="49" charset="-127"/>
                <a:ea typeface="BatangChe" panose="02030609000101010101" pitchFamily="49" charset="-127"/>
              </a:rPr>
              <a:t>nd</a:t>
            </a:r>
            <a:r>
              <a:rPr lang="en-US" sz="4000" dirty="0" smtClean="0">
                <a:latin typeface="BatangChe" panose="02030609000101010101" pitchFamily="49" charset="-127"/>
                <a:ea typeface="BatangChe" panose="02030609000101010101" pitchFamily="49" charset="-127"/>
              </a:rPr>
              <a:t> place)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2699" y="1906832"/>
            <a:ext cx="6169611" cy="3477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4073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5000">
        <p:wipe/>
      </p:transition>
    </mc:Choice>
    <mc:Fallback xmlns="">
      <p:transition spd="slow" advClick="0" advTm="5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1" y="1549400"/>
            <a:ext cx="10396882" cy="115196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Congratulations to </a:t>
            </a:r>
            <a:r>
              <a:rPr lang="en-US" dirty="0" err="1" smtClean="0"/>
              <a:t>ryan</a:t>
            </a:r>
            <a:r>
              <a:rPr lang="en-US" dirty="0" smtClean="0"/>
              <a:t> Simonds and </a:t>
            </a:r>
            <a:r>
              <a:rPr lang="en-US" dirty="0" err="1" smtClean="0"/>
              <a:t>cathy</a:t>
            </a:r>
            <a:r>
              <a:rPr lang="en-US" dirty="0" smtClean="0"/>
              <a:t> </a:t>
            </a:r>
            <a:r>
              <a:rPr lang="en-US" dirty="0" err="1" smtClean="0"/>
              <a:t>hefner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1701801" y="2536265"/>
            <a:ext cx="9740900" cy="170180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000" dirty="0" smtClean="0">
                <a:latin typeface="BatangChe" panose="02030609000101010101" pitchFamily="49" charset="-127"/>
                <a:ea typeface="BatangChe" panose="02030609000101010101" pitchFamily="49" charset="-127"/>
              </a:rPr>
              <a:t>WV </a:t>
            </a:r>
            <a:r>
              <a:rPr lang="en-US" sz="4000" dirty="0" smtClean="0">
                <a:latin typeface="BatangChe" panose="02030609000101010101" pitchFamily="49" charset="-127"/>
                <a:ea typeface="BatangChe" panose="02030609000101010101" pitchFamily="49" charset="-127"/>
              </a:rPr>
              <a:t>TRiO &amp; </a:t>
            </a:r>
            <a:r>
              <a:rPr lang="en-US" sz="4000" dirty="0" err="1" smtClean="0">
                <a:latin typeface="BatangChe" panose="02030609000101010101" pitchFamily="49" charset="-127"/>
                <a:ea typeface="BatangChe" panose="02030609000101010101" pitchFamily="49" charset="-127"/>
              </a:rPr>
              <a:t>MEAEopp</a:t>
            </a:r>
            <a:r>
              <a:rPr lang="en-US" sz="4000" dirty="0" smtClean="0">
                <a:latin typeface="BatangChe" panose="02030609000101010101" pitchFamily="49" charset="-127"/>
                <a:ea typeface="BatangChe" panose="02030609000101010101" pitchFamily="49" charset="-127"/>
              </a:rPr>
              <a:t> </a:t>
            </a:r>
            <a:r>
              <a:rPr lang="en-US" sz="4000" dirty="0" smtClean="0">
                <a:latin typeface="BatangChe" panose="02030609000101010101" pitchFamily="49" charset="-127"/>
                <a:ea typeface="BatangChe" panose="02030609000101010101" pitchFamily="49" charset="-127"/>
              </a:rPr>
              <a:t>scholarship nominees!</a:t>
            </a:r>
            <a:endParaRPr lang="en-US" sz="4000" dirty="0">
              <a:latin typeface="BatangChe" panose="02030609000101010101" pitchFamily="49" charset="-127"/>
              <a:ea typeface="BatangChe" panose="02030609000101010101" pitchFamily="49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870050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5000">
        <p:wipe/>
      </p:transition>
    </mc:Choice>
    <mc:Fallback xmlns="">
      <p:transition spd="slow" advClick="0" advTm="5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613" y="795337"/>
            <a:ext cx="5730874" cy="115196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Congratulations to </a:t>
            </a:r>
            <a:br>
              <a:rPr lang="en-US" dirty="0" smtClean="0"/>
            </a:br>
            <a:r>
              <a:rPr lang="en-US" dirty="0" err="1" smtClean="0"/>
              <a:t>Deonna</a:t>
            </a:r>
            <a:r>
              <a:rPr lang="en-US" dirty="0" smtClean="0"/>
              <a:t> </a:t>
            </a:r>
            <a:r>
              <a:rPr lang="en-US" dirty="0" err="1" smtClean="0"/>
              <a:t>gandy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127000" y="1947302"/>
            <a:ext cx="5626099" cy="3311189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sz="4000" dirty="0" smtClean="0">
                <a:latin typeface="BatangChe" panose="02030609000101010101" pitchFamily="49" charset="-127"/>
                <a:ea typeface="BatangChe" panose="02030609000101010101" pitchFamily="49" charset="-127"/>
              </a:rPr>
              <a:t>Co-founder of the #Respectful mountaineer campaign to combat negative images of </a:t>
            </a:r>
            <a:r>
              <a:rPr lang="en-US" sz="4000" dirty="0" err="1" smtClean="0">
                <a:latin typeface="BatangChe" panose="02030609000101010101" pitchFamily="49" charset="-127"/>
                <a:ea typeface="BatangChe" panose="02030609000101010101" pitchFamily="49" charset="-127"/>
              </a:rPr>
              <a:t>wvu</a:t>
            </a:r>
            <a:endParaRPr lang="en-US" sz="4000" dirty="0">
              <a:latin typeface="BatangChe" panose="02030609000101010101" pitchFamily="49" charset="-127"/>
              <a:ea typeface="BatangChe" panose="02030609000101010101" pitchFamily="49" charset="-127"/>
            </a:endParaRPr>
          </a:p>
        </p:txBody>
      </p:sp>
      <p:pic>
        <p:nvPicPr>
          <p:cNvPr id="2050" name="Picture 2" descr="http://wvutoday.wvu.edu/resources/1/1414004898_m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5674" y="1163636"/>
            <a:ext cx="5193937" cy="3459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7791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5000">
        <p:wipe/>
      </p:transition>
    </mc:Choice>
    <mc:Fallback xmlns="">
      <p:transition spd="slow" advClick="0" advTm="5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1301" y="596900"/>
            <a:ext cx="10396882" cy="1151965"/>
          </a:xfrm>
        </p:spPr>
        <p:txBody>
          <a:bodyPr/>
          <a:lstStyle/>
          <a:p>
            <a:r>
              <a:rPr lang="en-US" dirty="0" smtClean="0"/>
              <a:t>Congratulations to </a:t>
            </a:r>
            <a:r>
              <a:rPr lang="en-US" dirty="0" smtClean="0"/>
              <a:t>the SSS </a:t>
            </a:r>
            <a:r>
              <a:rPr lang="en-US" dirty="0" smtClean="0"/>
              <a:t>staff!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952501" y="1748865"/>
            <a:ext cx="10394707" cy="331118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000" dirty="0" smtClean="0">
                <a:latin typeface="BatangChe" panose="02030609000101010101" pitchFamily="49" charset="-127"/>
                <a:ea typeface="BatangChe" panose="02030609000101010101" pitchFamily="49" charset="-127"/>
              </a:rPr>
              <a:t>honored </a:t>
            </a:r>
            <a:r>
              <a:rPr lang="en-US" sz="4000" dirty="0" smtClean="0">
                <a:latin typeface="BatangChe" panose="02030609000101010101" pitchFamily="49" charset="-127"/>
                <a:ea typeface="BatangChe" panose="02030609000101010101" pitchFamily="49" charset="-127"/>
              </a:rPr>
              <a:t>at the 2014 Hispanic heritage celebration for contributions toward the success of Hispanic students at </a:t>
            </a:r>
            <a:r>
              <a:rPr lang="en-US" sz="4000" dirty="0" err="1" smtClean="0">
                <a:latin typeface="BatangChe" panose="02030609000101010101" pitchFamily="49" charset="-127"/>
                <a:ea typeface="BatangChe" panose="02030609000101010101" pitchFamily="49" charset="-127"/>
              </a:rPr>
              <a:t>wvu</a:t>
            </a:r>
            <a:endParaRPr lang="en-US" sz="4000" dirty="0">
              <a:latin typeface="BatangChe" panose="02030609000101010101" pitchFamily="49" charset="-127"/>
              <a:ea typeface="BatangChe" panose="02030609000101010101" pitchFamily="49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493782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5000">
        <p:wipe/>
      </p:transition>
    </mc:Choice>
    <mc:Fallback xmlns="">
      <p:transition spd="slow" advClick="0" advTm="5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56" b="10681"/>
          <a:stretch/>
        </p:blipFill>
        <p:spPr>
          <a:xfrm>
            <a:off x="1551397" y="369869"/>
            <a:ext cx="8054940" cy="4921322"/>
          </a:xfrm>
        </p:spPr>
      </p:pic>
    </p:spTree>
    <p:extLst>
      <p:ext uri="{BB962C8B-B14F-4D97-AF65-F5344CB8AC3E}">
        <p14:creationId xmlns:p14="http://schemas.microsoft.com/office/powerpoint/2010/main" val="29864976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5000">
        <p:wipe/>
      </p:transition>
    </mc:Choice>
    <mc:Fallback>
      <p:transition spd="slow" advClick="0" advTm="5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00" y="152400"/>
            <a:ext cx="5638800" cy="42799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0100" y="152400"/>
            <a:ext cx="5592232" cy="5295900"/>
          </a:xfrm>
          <a:prstGeom prst="rect">
            <a:avLst/>
          </a:prstGeom>
        </p:spPr>
      </p:pic>
      <p:pic>
        <p:nvPicPr>
          <p:cNvPr id="7170" name="Picture 2" descr="http://freepngimages.com/wp-content/uploads/2014/11/ten-party-balloons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775" y="3871912"/>
            <a:ext cx="5200650" cy="2757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5903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5000">
        <p:wipe/>
      </p:transition>
    </mc:Choice>
    <mc:Fallback xmlns="">
      <p:transition spd="slow" advClick="0" advTm="5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65253" y="-139700"/>
            <a:ext cx="7061199" cy="1151965"/>
          </a:xfrm>
        </p:spPr>
        <p:txBody>
          <a:bodyPr/>
          <a:lstStyle/>
          <a:p>
            <a:r>
              <a:rPr lang="en-US" dirty="0" smtClean="0"/>
              <a:t>Build your own sundae 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5367" y="898005"/>
            <a:ext cx="2513133" cy="444676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418" y="900152"/>
            <a:ext cx="3336681" cy="444890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5204" y="898005"/>
            <a:ext cx="3336681" cy="4448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826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5000">
        <p:wipe/>
      </p:transition>
    </mc:Choice>
    <mc:Fallback xmlns="">
      <p:transition spd="slow" advClick="0" advTm="5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701" y="185177"/>
            <a:ext cx="10396882" cy="1151965"/>
          </a:xfrm>
        </p:spPr>
        <p:txBody>
          <a:bodyPr/>
          <a:lstStyle/>
          <a:p>
            <a:pPr algn="ctr"/>
            <a:r>
              <a:rPr lang="en-US" dirty="0" smtClean="0"/>
              <a:t>Cultural Dinner 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971800" y="761159"/>
            <a:ext cx="38989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latin typeface="Bell MT" panose="02020503060305020303" pitchFamily="18" charset="0"/>
              </a:rPr>
              <a:t>Mother of India</a:t>
            </a:r>
            <a:endParaRPr lang="en-US" sz="4000" b="1" dirty="0">
              <a:latin typeface="Bell MT" panose="02020503060305020303" pitchFamily="18" charset="0"/>
            </a:endParaRPr>
          </a:p>
        </p:txBody>
      </p:sp>
      <p:pic>
        <p:nvPicPr>
          <p:cNvPr id="2050" name="Picture 2" descr="http://fla.fg-a.com/flags/india-flag-larg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3882" y="188474"/>
            <a:ext cx="1917701" cy="1280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4400" y="1701309"/>
            <a:ext cx="5177183" cy="343852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150" y="1469045"/>
            <a:ext cx="5575300" cy="3903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4908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5000">
        <p:wipe/>
      </p:transition>
    </mc:Choice>
    <mc:Fallback xmlns="">
      <p:transition spd="slow" advClick="0" advTm="5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800" y="368300"/>
            <a:ext cx="5194300" cy="4826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6900" y="368300"/>
            <a:ext cx="5890846" cy="4826000"/>
          </a:xfrm>
          <a:prstGeom prst="rect">
            <a:avLst/>
          </a:prstGeom>
        </p:spPr>
      </p:pic>
      <p:pic>
        <p:nvPicPr>
          <p:cNvPr id="5122" name="Picture 2" descr="https://s3.amazonaws.com/assets.transparencydata.org/resources/images/corporate_logos/200px-Yum!_Brands_Logo.svg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4283" y="127001"/>
            <a:ext cx="1688263" cy="1409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1447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5000">
        <p:wipe/>
      </p:transition>
    </mc:Choice>
    <mc:Fallback xmlns="">
      <p:transition spd="slow" advClick="0" advTm="5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508" y="4457700"/>
            <a:ext cx="3936999" cy="1151965"/>
          </a:xfrm>
        </p:spPr>
        <p:txBody>
          <a:bodyPr/>
          <a:lstStyle/>
          <a:p>
            <a:pPr algn="ctr"/>
            <a:r>
              <a:rPr lang="en-US" dirty="0" smtClean="0"/>
              <a:t>Autumn Fest</a:t>
            </a:r>
            <a:endParaRPr lang="en-US" dirty="0"/>
          </a:p>
        </p:txBody>
      </p:sp>
      <p:pic>
        <p:nvPicPr>
          <p:cNvPr id="1028" name="Picture 4" descr="http://www.misskatecuttables.com/uploads/shopping_cart/8529/large_scarecrow-with-pumpkins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6293" y="342899"/>
            <a:ext cx="4114800" cy="411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6308" y="214311"/>
            <a:ext cx="7347192" cy="5138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3936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5000">
        <p:wipe/>
      </p:transition>
    </mc:Choice>
    <mc:Fallback xmlns="">
      <p:transition spd="slow" advClick="0" advTm="5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306" y="431800"/>
            <a:ext cx="3619500" cy="4826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2779" y="431800"/>
            <a:ext cx="3619500" cy="4826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6758" y="431800"/>
            <a:ext cx="3793067" cy="3340100"/>
          </a:xfrm>
          <a:prstGeom prst="rect">
            <a:avLst/>
          </a:prstGeom>
        </p:spPr>
      </p:pic>
      <p:pic>
        <p:nvPicPr>
          <p:cNvPr id="1028" name="Picture 4" descr="http://gallery.yopriceville.com/downloadfullsize/send/691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6758" y="3473549"/>
            <a:ext cx="3649531" cy="2141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5578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5000">
        <p:wipe/>
      </p:transition>
    </mc:Choice>
    <mc:Fallback xmlns="">
      <p:transition spd="slow" advClick="0" advTm="5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ain Event">
  <a:themeElements>
    <a:clrScheme name="Main Event">
      <a:dk1>
        <a:sysClr val="windowText" lastClr="000000"/>
      </a:dk1>
      <a:lt1>
        <a:sysClr val="window" lastClr="FFFFFF"/>
      </a:lt1>
      <a:dk2>
        <a:srgbClr val="424242"/>
      </a:dk2>
      <a:lt2>
        <a:srgbClr val="C8C8C8"/>
      </a:lt2>
      <a:accent1>
        <a:srgbClr val="B80E0F"/>
      </a:accent1>
      <a:accent2>
        <a:srgbClr val="A6987D"/>
      </a:accent2>
      <a:accent3>
        <a:srgbClr val="7F9A71"/>
      </a:accent3>
      <a:accent4>
        <a:srgbClr val="64969F"/>
      </a:accent4>
      <a:accent5>
        <a:srgbClr val="9B75B2"/>
      </a:accent5>
      <a:accent6>
        <a:srgbClr val="80737A"/>
      </a:accent6>
      <a:hlink>
        <a:srgbClr val="F21213"/>
      </a:hlink>
      <a:folHlink>
        <a:srgbClr val="B6A394"/>
      </a:folHlink>
    </a:clrScheme>
    <a:fontScheme name="Main Event">
      <a:maj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ain Even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blipFill>
          <a:blip xmlns:r="http://schemas.openxmlformats.org/officeDocument/2006/relationships" r:embed="rId1">
            <a:duotone>
              <a:schemeClr val="phClr">
                <a:shade val="88000"/>
                <a:lumMod val="88000"/>
              </a:schemeClr>
              <a:schemeClr val="phClr"/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25400" dist="127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0"/>
        </a:gradFill>
        <a:blipFill>
          <a:blip xmlns:r="http://schemas.openxmlformats.org/officeDocument/2006/relationships" r:embed="rId2">
            <a:duotone>
              <a:schemeClr val="phClr">
                <a:shade val="48000"/>
                <a:satMod val="110000"/>
                <a:lumMod val="40000"/>
              </a:schemeClr>
              <a:schemeClr val="phClr">
                <a:tint val="90000"/>
                <a:lumMod val="10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in Event" id="{AC372BB4-D83D-411E-B849-B641926BA760}" vid="{F1EFBDE3-1A95-4E3D-81AD-1F53D65BEA0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TM04033927[[fn=Main Event]]</Template>
  <TotalTime>425</TotalTime>
  <Words>329</Words>
  <Application>Microsoft Office PowerPoint</Application>
  <PresentationFormat>Widescreen</PresentationFormat>
  <Paragraphs>77</Paragraphs>
  <Slides>37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50" baseType="lpstr">
      <vt:lpstr>BatangChe</vt:lpstr>
      <vt:lpstr>Arial</vt:lpstr>
      <vt:lpstr>Arial Rounded MT Bold</vt:lpstr>
      <vt:lpstr>Baskerville Old Face</vt:lpstr>
      <vt:lpstr>Bell MT</vt:lpstr>
      <vt:lpstr>Bodoni MT</vt:lpstr>
      <vt:lpstr>Bradley Hand ITC</vt:lpstr>
      <vt:lpstr>Broadway</vt:lpstr>
      <vt:lpstr>Candara</vt:lpstr>
      <vt:lpstr>CordiaUPC</vt:lpstr>
      <vt:lpstr>Impact</vt:lpstr>
      <vt:lpstr>Segoe Script</vt:lpstr>
      <vt:lpstr>Main Event</vt:lpstr>
      <vt:lpstr>Student support services/TRiO graduation banquet</vt:lpstr>
      <vt:lpstr>Welcome back students!</vt:lpstr>
      <vt:lpstr>PowerPoint Presentation</vt:lpstr>
      <vt:lpstr>PowerPoint Presentation</vt:lpstr>
      <vt:lpstr>Build your own sundae </vt:lpstr>
      <vt:lpstr>Cultural Dinner </vt:lpstr>
      <vt:lpstr>PowerPoint Presentation</vt:lpstr>
      <vt:lpstr>Autumn Fest</vt:lpstr>
      <vt:lpstr>PowerPoint Presentation</vt:lpstr>
      <vt:lpstr>PowerPoint Presentation</vt:lpstr>
      <vt:lpstr>PowerPoint Presentation</vt:lpstr>
      <vt:lpstr>National Trio day</vt:lpstr>
      <vt:lpstr>PowerPoint Presentation</vt:lpstr>
      <vt:lpstr>PowerPoint Presentation</vt:lpstr>
      <vt:lpstr>PowerPoint Presentation</vt:lpstr>
      <vt:lpstr>Student Leadership conference</vt:lpstr>
      <vt:lpstr>PowerPoint Presentation</vt:lpstr>
      <vt:lpstr>PowerPoint Presentation</vt:lpstr>
      <vt:lpstr>PowerPoint Presentation</vt:lpstr>
      <vt:lpstr>Hello baby 2.0</vt:lpstr>
      <vt:lpstr>PowerPoint Presentation</vt:lpstr>
      <vt:lpstr>Welcome Clementine Rose</vt:lpstr>
      <vt:lpstr>PowerPoint Presentation</vt:lpstr>
      <vt:lpstr>Congrats to Marlenea Morgan </vt:lpstr>
      <vt:lpstr>Congrats to our Resident assistants!</vt:lpstr>
      <vt:lpstr>Congrats to Edwin velasquez</vt:lpstr>
      <vt:lpstr>Founding members of SSS student ambassadors </vt:lpstr>
      <vt:lpstr>Congratulations to the 2014-15 SMyth family scholars</vt:lpstr>
      <vt:lpstr>Congratulations to the  2014-15 Suder scholars </vt:lpstr>
      <vt:lpstr>Congratulations to Elizabeth dang</vt:lpstr>
      <vt:lpstr>Congratulations to Adam cruz</vt:lpstr>
      <vt:lpstr>Taylor Coleman</vt:lpstr>
      <vt:lpstr>Congratulations to the winners of the social media challenge</vt:lpstr>
      <vt:lpstr>Congratulations to ryan Simonds and cathy hefner</vt:lpstr>
      <vt:lpstr>Congratulations to  Deonna gandy</vt:lpstr>
      <vt:lpstr>Congratulations to the SSS staff! </vt:lpstr>
      <vt:lpstr>PowerPoint Presentation</vt:lpstr>
    </vt:vector>
  </TitlesOfParts>
  <Company>West Virginia University - Student Affairs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Student support services/TRiO graduation banquet</dc:title>
  <dc:creator>Vicki Cooper</dc:creator>
  <cp:lastModifiedBy>Vanessa Harrison</cp:lastModifiedBy>
  <cp:revision>57</cp:revision>
  <dcterms:created xsi:type="dcterms:W3CDTF">2015-04-27T15:15:57Z</dcterms:created>
  <dcterms:modified xsi:type="dcterms:W3CDTF">2015-05-01T17:05:18Z</dcterms:modified>
</cp:coreProperties>
</file>